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1"/>
  </p:notesMasterIdLst>
  <p:handoutMasterIdLst>
    <p:handoutMasterId r:id="rId42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48" r:id="rId9"/>
    <p:sldId id="2725" r:id="rId10"/>
    <p:sldId id="2726" r:id="rId11"/>
    <p:sldId id="2749" r:id="rId12"/>
    <p:sldId id="2742" r:id="rId13"/>
    <p:sldId id="2741" r:id="rId14"/>
    <p:sldId id="2743" r:id="rId15"/>
    <p:sldId id="2744" r:id="rId16"/>
    <p:sldId id="2750" r:id="rId17"/>
    <p:sldId id="2745" r:id="rId18"/>
    <p:sldId id="2740" r:id="rId19"/>
    <p:sldId id="2738" r:id="rId20"/>
    <p:sldId id="2752" r:id="rId21"/>
    <p:sldId id="2729" r:id="rId22"/>
    <p:sldId id="2730" r:id="rId23"/>
    <p:sldId id="2727" r:id="rId24"/>
    <p:sldId id="2731" r:id="rId25"/>
    <p:sldId id="2760" r:id="rId26"/>
    <p:sldId id="2732" r:id="rId27"/>
    <p:sldId id="2733" r:id="rId28"/>
    <p:sldId id="2747" r:id="rId29"/>
    <p:sldId id="2720" r:id="rId30"/>
    <p:sldId id="2721" r:id="rId31"/>
    <p:sldId id="2735" r:id="rId32"/>
    <p:sldId id="2751" r:id="rId33"/>
    <p:sldId id="2761" r:id="rId34"/>
    <p:sldId id="2756" r:id="rId35"/>
    <p:sldId id="2757" r:id="rId36"/>
    <p:sldId id="2759" r:id="rId37"/>
    <p:sldId id="2758" r:id="rId38"/>
    <p:sldId id="2722" r:id="rId39"/>
    <p:sldId id="2762" r:id="rId40"/>
  </p:sldIdLst>
  <p:sldSz cx="9144000" cy="6858000" type="screen4x3"/>
  <p:notesSz cx="7099300" cy="10234613"/>
  <p:custDataLst>
    <p:tags r:id="rId43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8" autoAdjust="0"/>
    <p:restoredTop sz="83423" autoAdjust="0"/>
  </p:normalViewPr>
  <p:slideViewPr>
    <p:cSldViewPr snapToGrid="0">
      <p:cViewPr>
        <p:scale>
          <a:sx n="66" d="100"/>
          <a:sy n="66" d="100"/>
        </p:scale>
        <p:origin x="1428" y="207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F1686811-ADF7-5746-A071-EE03E84877D3}"/>
    <pc:docChg chg="delSld modSld sldOrd">
      <pc:chgData name="Xin Luo" userId="82312ee5779919a4" providerId="LiveId" clId="{F1686811-ADF7-5746-A071-EE03E84877D3}" dt="2023-08-30T09:00:04.611" v="229" actId="1035"/>
      <pc:docMkLst>
        <pc:docMk/>
      </pc:docMkLst>
      <pc:sldChg chg="modSp mod">
        <pc:chgData name="Xin Luo" userId="82312ee5779919a4" providerId="LiveId" clId="{F1686811-ADF7-5746-A071-EE03E84877D3}" dt="2023-08-30T08:57:16.597" v="194" actId="20577"/>
        <pc:sldMkLst>
          <pc:docMk/>
          <pc:sldMk cId="972163772" sldId="2720"/>
        </pc:sldMkLst>
        <pc:spChg chg="mod">
          <ac:chgData name="Xin Luo" userId="82312ee5779919a4" providerId="LiveId" clId="{F1686811-ADF7-5746-A071-EE03E84877D3}" dt="2023-08-30T08:57:16.597" v="194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20.761" v="199" actId="20577"/>
        <pc:sldMkLst>
          <pc:docMk/>
          <pc:sldMk cId="2689695864" sldId="2721"/>
        </pc:sldMkLst>
        <pc:spChg chg="mod">
          <ac:chgData name="Xin Luo" userId="82312ee5779919a4" providerId="LiveId" clId="{F1686811-ADF7-5746-A071-EE03E84877D3}" dt="2023-08-30T08:57:20.761" v="199" actId="20577"/>
          <ac:spMkLst>
            <pc:docMk/>
            <pc:sldMk cId="2689695864" sldId="2721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43.548" v="214" actId="20577"/>
        <pc:sldMkLst>
          <pc:docMk/>
          <pc:sldMk cId="1209572041" sldId="2722"/>
        </pc:sldMkLst>
        <pc:spChg chg="mod">
          <ac:chgData name="Xin Luo" userId="82312ee5779919a4" providerId="LiveId" clId="{F1686811-ADF7-5746-A071-EE03E84877D3}" dt="2023-08-30T08:57:43.548" v="214" actId="20577"/>
          <ac:spMkLst>
            <pc:docMk/>
            <pc:sldMk cId="1209572041" sldId="2722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7:48:15.252" v="31" actId="20577"/>
        <pc:sldMkLst>
          <pc:docMk/>
          <pc:sldMk cId="353940032" sldId="2725"/>
        </pc:sldMkLst>
        <pc:spChg chg="mod">
          <ac:chgData name="Xin Luo" userId="82312ee5779919a4" providerId="LiveId" clId="{F1686811-ADF7-5746-A071-EE03E84877D3}" dt="2023-08-30T07:48:10.119" v="17" actId="20577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F1686811-ADF7-5746-A071-EE03E84877D3}" dt="2023-08-30T07:48:15.252" v="31" actId="20577"/>
          <ac:spMkLst>
            <pc:docMk/>
            <pc:sldMk cId="353940032" sldId="2725"/>
            <ac:spMk id="36" creationId="{61265673-F240-13EE-D023-1E17A69A2015}"/>
          </ac:spMkLst>
        </pc:spChg>
        <pc:cxnChg chg="mod">
          <ac:chgData name="Xin Luo" userId="82312ee5779919a4" providerId="LiveId" clId="{F1686811-ADF7-5746-A071-EE03E84877D3}" dt="2023-08-30T07:48:10.119" v="17" actId="20577"/>
          <ac:cxnSpMkLst>
            <pc:docMk/>
            <pc:sldMk cId="353940032" sldId="2725"/>
            <ac:cxnSpMk id="28" creationId="{69368A4A-1E30-C7FF-93A8-823E0BFFDDAF}"/>
          </ac:cxnSpMkLst>
        </pc:cxnChg>
      </pc:sldChg>
      <pc:sldChg chg="modSp mod">
        <pc:chgData name="Xin Luo" userId="82312ee5779919a4" providerId="LiveId" clId="{F1686811-ADF7-5746-A071-EE03E84877D3}" dt="2023-08-30T09:00:04.611" v="229" actId="1035"/>
        <pc:sldMkLst>
          <pc:docMk/>
          <pc:sldMk cId="128317883" sldId="2735"/>
        </pc:sldMkLst>
        <pc:spChg chg="mod">
          <ac:chgData name="Xin Luo" userId="82312ee5779919a4" providerId="LiveId" clId="{F1686811-ADF7-5746-A071-EE03E84877D3}" dt="2023-08-30T08:57:31.386" v="204" actId="20577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F1686811-ADF7-5746-A071-EE03E84877D3}" dt="2023-08-30T08:59:59.788" v="218" actId="403"/>
          <ac:spMkLst>
            <pc:docMk/>
            <pc:sldMk cId="128317883" sldId="2735"/>
            <ac:spMk id="17" creationId="{9E05FFCA-3371-AF5C-381D-71D984055F5A}"/>
          </ac:spMkLst>
        </pc:sp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5" creationId="{8733F0ED-1A42-00E5-4D28-5782F9AC4EDF}"/>
          </ac:picMkLst>
        </pc:pic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13" creationId="{D5A21F57-904A-3BDC-8B99-6714E8E867E8}"/>
          </ac:picMkLst>
        </pc:picChg>
      </pc:sldChg>
      <pc:sldChg chg="modSp mod">
        <pc:chgData name="Xin Luo" userId="82312ee5779919a4" providerId="LiveId" clId="{F1686811-ADF7-5746-A071-EE03E84877D3}" dt="2023-08-30T08:57:04.889" v="189" actId="114"/>
        <pc:sldMkLst>
          <pc:docMk/>
          <pc:sldMk cId="867620738" sldId="2738"/>
        </pc:sldMkLst>
        <pc:spChg chg="mod">
          <ac:chgData name="Xin Luo" userId="82312ee5779919a4" providerId="LiveId" clId="{F1686811-ADF7-5746-A071-EE03E84877D3}" dt="2023-08-30T08:57:04.889" v="189" actId="114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F1686811-ADF7-5746-A071-EE03E84877D3}" dt="2023-08-30T08:56:20.658" v="147" actId="20577"/>
          <ac:spMkLst>
            <pc:docMk/>
            <pc:sldMk cId="867620738" sldId="2738"/>
            <ac:spMk id="3" creationId="{00000000-0000-0000-0000-000000000000}"/>
          </ac:spMkLst>
        </pc:spChg>
      </pc:sldChg>
      <pc:sldChg chg="del">
        <pc:chgData name="Xin Luo" userId="82312ee5779919a4" providerId="LiveId" clId="{F1686811-ADF7-5746-A071-EE03E84877D3}" dt="2023-08-30T08:49:19.902" v="139" actId="2696"/>
        <pc:sldMkLst>
          <pc:docMk/>
          <pc:sldMk cId="1453044058" sldId="2739"/>
        </pc:sldMkLst>
      </pc:sldChg>
      <pc:sldChg chg="modSp mod">
        <pc:chgData name="Xin Luo" userId="82312ee5779919a4" providerId="LiveId" clId="{F1686811-ADF7-5746-A071-EE03E84877D3}" dt="2023-08-30T08:49:24.306" v="141" actId="20577"/>
        <pc:sldMkLst>
          <pc:docMk/>
          <pc:sldMk cId="4002037771" sldId="2741"/>
        </pc:sldMkLst>
        <pc:spChg chg="mod">
          <ac:chgData name="Xin Luo" userId="82312ee5779919a4" providerId="LiveId" clId="{F1686811-ADF7-5746-A071-EE03E84877D3}" dt="2023-08-30T08:49:24.306" v="141" actId="20577"/>
          <ac:spMkLst>
            <pc:docMk/>
            <pc:sldMk cId="4002037771" sldId="2741"/>
            <ac:spMk id="4" creationId="{A48F68EC-B4FA-96B9-0619-1D7CA71743F2}"/>
          </ac:spMkLst>
        </pc:spChg>
      </pc:sldChg>
      <pc:sldChg chg="modSp mod ord">
        <pc:chgData name="Xin Luo" userId="82312ee5779919a4" providerId="LiveId" clId="{F1686811-ADF7-5746-A071-EE03E84877D3}" dt="2023-08-30T08:49:12.626" v="138" actId="20577"/>
        <pc:sldMkLst>
          <pc:docMk/>
          <pc:sldMk cId="1675227879" sldId="2742"/>
        </pc:sldMkLst>
        <pc:spChg chg="mod">
          <ac:chgData name="Xin Luo" userId="82312ee5779919a4" providerId="LiveId" clId="{F1686811-ADF7-5746-A071-EE03E84877D3}" dt="2023-08-30T08:49:12.626" v="138" actId="20577"/>
          <ac:spMkLst>
            <pc:docMk/>
            <pc:sldMk cId="1675227879" sldId="2742"/>
            <ac:spMk id="4" creationId="{A48F68EC-B4FA-96B9-0619-1D7CA71743F2}"/>
          </ac:spMkLst>
        </pc:sp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7" creationId="{DC0441E0-AAC8-FE39-8917-3572A3B3126B}"/>
          </ac:picMkLst>
        </pc:pic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9" creationId="{032166DC-3560-E544-4591-81ADC92A2D68}"/>
          </ac:picMkLst>
        </pc:picChg>
      </pc:sldChg>
      <pc:sldChg chg="modSp mod">
        <pc:chgData name="Xin Luo" userId="82312ee5779919a4" providerId="LiveId" clId="{F1686811-ADF7-5746-A071-EE03E84877D3}" dt="2023-08-30T07:48:32.062" v="39" actId="20577"/>
        <pc:sldMkLst>
          <pc:docMk/>
          <pc:sldMk cId="3415083729" sldId="2749"/>
        </pc:sldMkLst>
        <pc:spChg chg="mod">
          <ac:chgData name="Xin Luo" userId="82312ee5779919a4" providerId="LiveId" clId="{F1686811-ADF7-5746-A071-EE03E84877D3}" dt="2023-08-30T07:48:32.062" v="39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modSp mod">
        <pc:chgData name="Xin Luo" userId="82312ee5779919a4" providerId="LiveId" clId="{F1686811-ADF7-5746-A071-EE03E84877D3}" dt="2023-08-30T08:57:36.258" v="209" actId="20577"/>
        <pc:sldMkLst>
          <pc:docMk/>
          <pc:sldMk cId="1531380071" sldId="2751"/>
        </pc:sldMkLst>
        <pc:spChg chg="mod">
          <ac:chgData name="Xin Luo" userId="82312ee5779919a4" providerId="LiveId" clId="{F1686811-ADF7-5746-A071-EE03E84877D3}" dt="2023-08-30T08:57:36.258" v="209" actId="20577"/>
          <ac:spMkLst>
            <pc:docMk/>
            <pc:sldMk cId="1531380071" sldId="2751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矢量数据格式：</a:t>
            </a:r>
            <a:r>
              <a:rPr lang="en-US" altLang="zh-CN" dirty="0"/>
              <a:t>.</a:t>
            </a:r>
            <a:r>
              <a:rPr lang="en-US" altLang="zh-CN" dirty="0" err="1"/>
              <a:t>shp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gpkg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WGS84</a:t>
            </a:r>
            <a:r>
              <a:rPr lang="zh-CN" altLang="en-US" dirty="0"/>
              <a:t>与</a:t>
            </a:r>
            <a:r>
              <a:rPr lang="en-US" altLang="zh-CN" dirty="0"/>
              <a:t>UTM</a:t>
            </a:r>
            <a:r>
              <a:rPr lang="zh-CN" altLang="en-US" dirty="0"/>
              <a:t>投影，</a:t>
            </a:r>
            <a:r>
              <a:rPr lang="en-US" altLang="zh-CN" dirty="0"/>
              <a:t>UTM</a:t>
            </a:r>
            <a:r>
              <a:rPr lang="zh-CN" altLang="en-US" dirty="0"/>
              <a:t>投影（</a:t>
            </a:r>
            <a:r>
              <a:rPr lang="en-US" altLang="zh-CN" dirty="0"/>
              <a:t>Universal </a:t>
            </a:r>
            <a:r>
              <a:rPr lang="en-US" altLang="zh-CN" dirty="0" err="1"/>
              <a:t>Tansverse</a:t>
            </a:r>
            <a:r>
              <a:rPr lang="en-US" altLang="zh-CN" dirty="0"/>
              <a:t> Mercator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即通用横轴墨卡托投影，也等角横轴割圆柱投影。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UTM 6°</a:t>
            </a:r>
            <a:r>
              <a:rPr lang="zh-CN" altLang="en-US" dirty="0"/>
              <a:t>投影带投影计算。（经度</a:t>
            </a:r>
            <a:r>
              <a:rPr lang="en-US" altLang="zh-CN" dirty="0"/>
              <a:t>//6</a:t>
            </a:r>
            <a:r>
              <a:rPr lang="zh-CN" altLang="en-US" dirty="0"/>
              <a:t>）</a:t>
            </a:r>
            <a:r>
              <a:rPr lang="en-US" altLang="zh-CN" dirty="0"/>
              <a:t>+1+30;</a:t>
            </a:r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UTM</a:t>
            </a:r>
            <a:r>
              <a:rPr lang="zh-CN" altLang="en-US" dirty="0"/>
              <a:t>投影变形。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遥感影像波段合成。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遥感影像直方图拉伸</a:t>
            </a:r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为什么利用</a:t>
            </a:r>
            <a:r>
              <a:rPr lang="en-US" altLang="zh-CN" dirty="0"/>
              <a:t>clip by mask layer</a:t>
            </a:r>
            <a:r>
              <a:rPr lang="zh-CN" altLang="en-US" dirty="0"/>
              <a:t>功能；自行尝试</a:t>
            </a:r>
            <a:r>
              <a:rPr lang="en-US" altLang="zh-CN" dirty="0"/>
              <a:t>clip by extent</a:t>
            </a:r>
            <a:r>
              <a:rPr lang="zh-CN" altLang="en-US" dirty="0"/>
              <a:t>功能（裁成矩形区域影像）。</a:t>
            </a:r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遥感矢量化：</a:t>
            </a:r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拓扑错误影响相关操作。如在线重叠拓扑错误下，无法进行</a:t>
            </a:r>
            <a:r>
              <a:rPr lang="en-US" altLang="zh-CN" dirty="0"/>
              <a:t>split features</a:t>
            </a:r>
            <a:r>
              <a:rPr lang="zh-CN" altLang="en-US" dirty="0"/>
              <a:t>功能。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210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像元分辨率概念；</a:t>
            </a:r>
            <a:endParaRPr lang="en-US" altLang="zh-CN" dirty="0"/>
          </a:p>
          <a:p>
            <a:r>
              <a:rPr lang="zh-CN" altLang="en-US" dirty="0"/>
              <a:t>重采样方法：最邻近，双线性，三次卷积；特点：准确</a:t>
            </a:r>
            <a:r>
              <a:rPr lang="en-US" altLang="zh-CN" dirty="0"/>
              <a:t> vs. </a:t>
            </a:r>
            <a:r>
              <a:rPr lang="zh-CN" altLang="en-US" dirty="0"/>
              <a:t>效率。</a:t>
            </a:r>
          </a:p>
        </p:txBody>
      </p:sp>
    </p:spTree>
    <p:extLst>
      <p:ext uri="{BB962C8B-B14F-4D97-AF65-F5344CB8AC3E}">
        <p14:creationId xmlns:p14="http://schemas.microsoft.com/office/powerpoint/2010/main" val="937229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967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419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199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2353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239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50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12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专业软件一般布局</a:t>
            </a:r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地理数据：地理信息</a:t>
            </a:r>
            <a:endParaRPr lang="en-US" altLang="zh-CN" dirty="0"/>
          </a:p>
          <a:p>
            <a:r>
              <a:rPr lang="zh-CN" altLang="en-US" dirty="0"/>
              <a:t>矢量数据：几何、属性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qgis/QGI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：矢量数据要素选择及输出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以输出昆明各行政区矢量数据为例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538848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65209" y="1489229"/>
            <a:ext cx="83966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 </a:t>
            </a:r>
            <a:r>
              <a:rPr lang="zh-CN" altLang="en-US" sz="2000" dirty="0">
                <a:solidFill>
                  <a:schemeClr val="bg2"/>
                </a:solidFill>
              </a:rPr>
              <a:t>根据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投影带，打开重投影参数设置框，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选择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投影坐标系，点击</a:t>
            </a:r>
            <a:r>
              <a:rPr lang="en-US" altLang="zh-CN" sz="2000" dirty="0">
                <a:solidFill>
                  <a:schemeClr val="bg2"/>
                </a:solidFill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</a:rPr>
              <a:t>进行投影。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D8914A-3E79-C055-B30D-CF2B41A67C8B}"/>
              </a:ext>
            </a:extLst>
          </p:cNvPr>
          <p:cNvGrpSpPr/>
          <p:nvPr/>
        </p:nvGrpSpPr>
        <p:grpSpPr>
          <a:xfrm>
            <a:off x="365210" y="3470564"/>
            <a:ext cx="4127500" cy="3302000"/>
            <a:chOff x="365210" y="3470564"/>
            <a:chExt cx="4127500" cy="3302000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C0441E0-AAC8-FE39-8917-3572A3B3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10" y="3470564"/>
              <a:ext cx="4127500" cy="33020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7FEB69-AED0-7114-159C-E31788ECF7F7}"/>
                </a:ext>
              </a:extLst>
            </p:cNvPr>
            <p:cNvSpPr/>
            <p:nvPr/>
          </p:nvSpPr>
          <p:spPr>
            <a:xfrm>
              <a:off x="2951018" y="3643959"/>
              <a:ext cx="519546" cy="5299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68F3E2-5A10-37A1-1E03-214E637CC662}"/>
                </a:ext>
              </a:extLst>
            </p:cNvPr>
            <p:cNvCxnSpPr/>
            <p:nvPr/>
          </p:nvCxnSpPr>
          <p:spPr bwMode="auto">
            <a:xfrm flipV="1">
              <a:off x="2712116" y="4288000"/>
              <a:ext cx="384464" cy="75853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7BA42-BCAF-5C6A-B9D1-4F78E58C60DE}"/>
                </a:ext>
              </a:extLst>
            </p:cNvPr>
            <p:cNvSpPr txBox="1"/>
            <p:nvPr/>
          </p:nvSpPr>
          <p:spPr>
            <a:xfrm>
              <a:off x="3184844" y="42880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  <a:latin typeface="+mn-ea"/>
                  <a:ea typeface="+mn-ea"/>
                </a:rPr>
                <a:t>点击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2166DC-3560-E544-4591-81ADC92A2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70564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702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E86D9E-1907-3A1F-6AC3-124E77BE17AC}"/>
              </a:ext>
            </a:extLst>
          </p:cNvPr>
          <p:cNvGrpSpPr/>
          <p:nvPr/>
        </p:nvGrpSpPr>
        <p:grpSpPr>
          <a:xfrm>
            <a:off x="467979" y="1952730"/>
            <a:ext cx="8231956" cy="4801783"/>
            <a:chOff x="216585" y="1939945"/>
            <a:chExt cx="8084967" cy="46670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BC7994-BFFD-0612-B152-BB3FEC5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" y="2613298"/>
              <a:ext cx="7961942" cy="399368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3626BE-B946-6F86-C297-82A1B0DD1C55}"/>
                </a:ext>
              </a:extLst>
            </p:cNvPr>
            <p:cNvSpPr/>
            <p:nvPr/>
          </p:nvSpPr>
          <p:spPr>
            <a:xfrm>
              <a:off x="216585" y="2772494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58F0D-E8D9-9CCB-6B67-307297825A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9610" y="2250757"/>
              <a:ext cx="1002125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C1BB2-98EB-16DF-9D2A-EAA0C52FC3AF}"/>
                </a:ext>
              </a:extLst>
            </p:cNvPr>
            <p:cNvSpPr txBox="1"/>
            <p:nvPr/>
          </p:nvSpPr>
          <p:spPr>
            <a:xfrm>
              <a:off x="1293805" y="1939945"/>
              <a:ext cx="1555816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点击编辑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245E08-0E24-1ABA-9577-C1D70B3A58DF}"/>
                </a:ext>
              </a:extLst>
            </p:cNvPr>
            <p:cNvSpPr/>
            <p:nvPr/>
          </p:nvSpPr>
          <p:spPr>
            <a:xfrm>
              <a:off x="3976718" y="2758546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8CF8EE-F8B7-3008-C7DD-B89068D3C9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07017" y="2261795"/>
              <a:ext cx="689646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967DF8-AB5E-342C-3976-CDAFEC5CA389}"/>
                </a:ext>
              </a:extLst>
            </p:cNvPr>
            <p:cNvSpPr txBox="1"/>
            <p:nvPr/>
          </p:nvSpPr>
          <p:spPr>
            <a:xfrm>
              <a:off x="4829175" y="1946202"/>
              <a:ext cx="2265235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点击删除字段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497871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41848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41847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109276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9276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57" y="3141410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06" y="3137816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174361" y="3111187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29906" y="2749990"/>
            <a:ext cx="2033565" cy="34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075683" y="4658760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44832" y="4273710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9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、矢量数据拓扑检查及改正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</a:t>
            </a:r>
            <a:r>
              <a:rPr lang="zh-CN" altLang="en-US" sz="2000" dirty="0">
                <a:solidFill>
                  <a:schemeClr val="bg2"/>
                </a:solidFill>
              </a:rPr>
              <a:t> 采用矢量编辑中</a:t>
            </a:r>
            <a:r>
              <a:rPr lang="en-US" altLang="zh-CN" sz="2000" dirty="0">
                <a:solidFill>
                  <a:schemeClr val="bg2"/>
                </a:solidFill>
              </a:rPr>
              <a:t>clip parts</a:t>
            </a:r>
            <a:r>
              <a:rPr lang="zh-CN" altLang="en-US" sz="2000" dirty="0">
                <a:solidFill>
                  <a:schemeClr val="bg2"/>
                </a:solidFill>
              </a:rPr>
              <a:t>功能获得要素自身线重叠拓扑错误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2. </a:t>
            </a:r>
            <a:r>
              <a:rPr lang="zh-CN" altLang="en-US" sz="2000" dirty="0">
                <a:solidFill>
                  <a:schemeClr val="bg2"/>
                </a:solidFill>
              </a:rPr>
              <a:t>采用</a:t>
            </a:r>
            <a:r>
              <a:rPr lang="en-US" altLang="zh-CN" sz="2000" dirty="0">
                <a:solidFill>
                  <a:schemeClr val="bg2"/>
                </a:solidFill>
              </a:rPr>
              <a:t>Vector geometry/Check validity</a:t>
            </a:r>
            <a:r>
              <a:rPr lang="zh-CN" altLang="en-US" sz="2000" dirty="0">
                <a:solidFill>
                  <a:schemeClr val="bg2"/>
                </a:solidFill>
              </a:rPr>
              <a:t>功能，检查错误，并手动修改。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3. </a:t>
            </a:r>
            <a:r>
              <a:rPr lang="zh-CN" altLang="en-US" sz="2000" dirty="0">
                <a:solidFill>
                  <a:schemeClr val="bg2"/>
                </a:solidFill>
              </a:rPr>
              <a:t>快捷修复：</a:t>
            </a:r>
            <a:r>
              <a:rPr lang="en-US" altLang="zh-CN" sz="2000" dirty="0">
                <a:solidFill>
                  <a:schemeClr val="bg2"/>
                </a:solidFill>
              </a:rPr>
              <a:t>Vector geometry/Fix geometries.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5B81C6-B624-5C9F-11B4-97C1CD0015FD}"/>
              </a:ext>
            </a:extLst>
          </p:cNvPr>
          <p:cNvGrpSpPr/>
          <p:nvPr/>
        </p:nvGrpSpPr>
        <p:grpSpPr>
          <a:xfrm>
            <a:off x="100814" y="3074806"/>
            <a:ext cx="4494995" cy="3278369"/>
            <a:chOff x="196068" y="3074806"/>
            <a:chExt cx="4826001" cy="34334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8FFA8FF-FD54-8EBB-DE9E-3D46A12BF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068" y="3074806"/>
              <a:ext cx="4826001" cy="3433464"/>
            </a:xfrm>
            <a:prstGeom prst="rect">
              <a:avLst/>
            </a:prstGeom>
          </p:spPr>
        </p:pic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835DD7C9-EE72-6F37-7ADB-7C92A7242FAD}"/>
                </a:ext>
              </a:extLst>
            </p:cNvPr>
            <p:cNvSpPr/>
            <p:nvPr/>
          </p:nvSpPr>
          <p:spPr>
            <a:xfrm>
              <a:off x="2560249" y="3616012"/>
              <a:ext cx="344654" cy="30857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1E46965-C3C3-7F43-82B8-9EA3458AA039}"/>
              </a:ext>
            </a:extLst>
          </p:cNvPr>
          <p:cNvGrpSpPr/>
          <p:nvPr/>
        </p:nvGrpSpPr>
        <p:grpSpPr>
          <a:xfrm>
            <a:off x="4688826" y="3074806"/>
            <a:ext cx="4387824" cy="3278369"/>
            <a:chOff x="4688826" y="3074806"/>
            <a:chExt cx="4387824" cy="32783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6D56E28-F489-11B8-411B-F2BD8B00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826" y="3074806"/>
              <a:ext cx="4387824" cy="3278369"/>
            </a:xfrm>
            <a:prstGeom prst="rect">
              <a:avLst/>
            </a:prstGeom>
          </p:spPr>
        </p:pic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818F1854-7E50-87C6-7545-A9A77EDBE8A1}"/>
                </a:ext>
              </a:extLst>
            </p:cNvPr>
            <p:cNvSpPr/>
            <p:nvPr/>
          </p:nvSpPr>
          <p:spPr>
            <a:xfrm>
              <a:off x="7932115" y="5863934"/>
              <a:ext cx="321015" cy="29463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EC79C-6892-502E-B408-1C6C61E82F53}"/>
              </a:ext>
            </a:extLst>
          </p:cNvPr>
          <p:cNvSpPr txBox="1"/>
          <p:nvPr/>
        </p:nvSpPr>
        <p:spPr>
          <a:xfrm>
            <a:off x="7378117" y="6329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错误提示</a:t>
            </a:r>
          </a:p>
        </p:txBody>
      </p:sp>
    </p:spTree>
    <p:extLst>
      <p:ext uri="{BB962C8B-B14F-4D97-AF65-F5344CB8AC3E}">
        <p14:creationId xmlns:p14="http://schemas.microsoft.com/office/powerpoint/2010/main" val="414851597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13225" y="846748"/>
            <a:ext cx="831754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依次添加不同的物件，如地图、指北针、比例尺、图例，标题（</a:t>
            </a:r>
            <a:r>
              <a:rPr lang="en-US" altLang="zh-CN" sz="2000" dirty="0">
                <a:solidFill>
                  <a:schemeClr val="bg2"/>
                </a:solidFill>
              </a:rPr>
              <a:t>add label</a:t>
            </a:r>
            <a:r>
              <a:rPr lang="zh-CN" altLang="en-US" sz="2000" dirty="0">
                <a:solidFill>
                  <a:schemeClr val="bg2"/>
                </a:solidFill>
              </a:rPr>
              <a:t>）等。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57801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4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83" y="2021540"/>
            <a:ext cx="5927034" cy="42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课堂及课后练习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练习云南大学矢量化及制图；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了解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数据特点。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三、开源桌面软件</a:t>
            </a:r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40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09237"/>
            <a:ext cx="8144465" cy="135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SNAP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Sentinel Application Platform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：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哨兵数据应用平台，是所有哨兵工具箱的基础平台，为桌面端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CS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平台。具有可扩展性、可移植性和模块化界面。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518BE-ABAC-0487-824E-93F0E0106B90}"/>
              </a:ext>
            </a:extLst>
          </p:cNvPr>
          <p:cNvSpPr txBox="1"/>
          <p:nvPr/>
        </p:nvSpPr>
        <p:spPr>
          <a:xfrm>
            <a:off x="148341" y="6159367"/>
            <a:ext cx="4399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https://step.esa.int/main/download/snap-download/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58F2E-5801-BB65-CD18-EE91CAF567A0}"/>
              </a:ext>
            </a:extLst>
          </p:cNvPr>
          <p:cNvSpPr txBox="1"/>
          <p:nvPr/>
        </p:nvSpPr>
        <p:spPr>
          <a:xfrm>
            <a:off x="4596638" y="6159367"/>
            <a:ext cx="4476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https://github.com/senbox-org/snap-desktop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C2ACD4-A7EF-91F7-02D1-407FA4D2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2973530"/>
            <a:ext cx="44069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BEF1F-CF6C-6D23-4EB0-8070613ED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6" y="3277379"/>
            <a:ext cx="4126411" cy="25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792959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、波段选取及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重采样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17665" y="1364706"/>
            <a:ext cx="8514611" cy="19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CN" sz="1800" dirty="0">
                <a:solidFill>
                  <a:srgbClr val="121212"/>
                </a:solidFill>
                <a:latin typeface="+mn-ea"/>
                <a:ea typeface="+mn-ea"/>
              </a:rPr>
              <a:t>将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所下载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Sentinel-2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常用波段，包括蓝光波段、绿光波段、红光波段、近红外波段、短波红外波段（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个）进行波段叠加，并输出为分辨率为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20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米的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图像文件。</a:t>
            </a:r>
            <a:endParaRPr lang="en-US" altLang="zh-CN" sz="18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波段选取：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Raster/Subset…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          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重采样：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Raster/Geometric/Resampling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输出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格式：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File/Export/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endParaRPr lang="en-US" altLang="zh-CN" sz="18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F57-904A-3BDC-8B99-6714E8E8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59" y="3432668"/>
            <a:ext cx="3717058" cy="3322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3F0ED-1A42-00E5-4D28-5782F9AC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07" y="3432668"/>
            <a:ext cx="4984374" cy="33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8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18005" y="1739948"/>
            <a:ext cx="8045815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通过进行遥感影像波段可实现影像上部分地表信息的增强，进而实现特定地表信息的识别与提取。以下以水体提取为例。改进的归一化水体指数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如下所示：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/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MNDWI</m:t>
                      </m:r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blipFill>
                <a:blip r:embed="rId3"/>
                <a:stretch>
                  <a:fillRect l="-2168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988FB7-FCA7-1C11-558C-286915D478EB}"/>
              </a:ext>
            </a:extLst>
          </p:cNvPr>
          <p:cNvSpPr txBox="1"/>
          <p:nvPr/>
        </p:nvSpPr>
        <p:spPr>
          <a:xfrm>
            <a:off x="443148" y="5503109"/>
            <a:ext cx="8383187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000" dirty="0">
                <a:solidFill>
                  <a:schemeClr val="bg2"/>
                </a:solidFill>
              </a:rPr>
              <a:t>提示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CN" sz="2000" dirty="0">
                <a:solidFill>
                  <a:schemeClr val="bg2"/>
                </a:solidFill>
              </a:rPr>
              <a:t>Sentinel-2的绿光波段和中红外波段分别为第</a:t>
            </a:r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波段和第</a:t>
            </a:r>
            <a:r>
              <a:rPr lang="en-US" altLang="zh-CN" sz="2000" dirty="0">
                <a:solidFill>
                  <a:schemeClr val="bg2"/>
                </a:solidFill>
              </a:rPr>
              <a:t>12</a:t>
            </a:r>
            <a:r>
              <a:rPr lang="zh-CN" altLang="en-US" sz="2000" dirty="0">
                <a:solidFill>
                  <a:schemeClr val="bg2"/>
                </a:solidFill>
              </a:rPr>
              <a:t>波段。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8007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7BC837-8BBA-7E3F-23AB-9433B108D3E5}"/>
              </a:ext>
            </a:extLst>
          </p:cNvPr>
          <p:cNvSpPr/>
          <p:nvPr/>
        </p:nvSpPr>
        <p:spPr>
          <a:xfrm>
            <a:off x="2885188" y="1749287"/>
            <a:ext cx="2652328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水体指数计算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181728-0D3C-CB35-8460-EA50541791A7}"/>
              </a:ext>
            </a:extLst>
          </p:cNvPr>
          <p:cNvSpPr/>
          <p:nvPr/>
        </p:nvSpPr>
        <p:spPr>
          <a:xfrm>
            <a:off x="2885188" y="3003519"/>
            <a:ext cx="2652328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指数值直方图分析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90E02B-B6FA-A4DD-6D6D-F4C41C5753DD}"/>
              </a:ext>
            </a:extLst>
          </p:cNvPr>
          <p:cNvSpPr/>
          <p:nvPr/>
        </p:nvSpPr>
        <p:spPr>
          <a:xfrm>
            <a:off x="2885188" y="4314543"/>
            <a:ext cx="2652328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水陆分割阈值选取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BC72A0-7C55-8F78-F28F-87BB5925D9E2}"/>
              </a:ext>
            </a:extLst>
          </p:cNvPr>
          <p:cNvSpPr/>
          <p:nvPr/>
        </p:nvSpPr>
        <p:spPr>
          <a:xfrm>
            <a:off x="2885188" y="5631248"/>
            <a:ext cx="2652328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水体提取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4ACE860-C885-C8E6-4425-9CCFC73D818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4211352" y="2598372"/>
            <a:ext cx="0" cy="40514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2F6E075-0F02-8514-25B1-CADCC819EDA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>
            <a:off x="4211352" y="3852604"/>
            <a:ext cx="0" cy="461939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E4E584B-38C1-5B45-47BB-F407D411E9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4211352" y="5163628"/>
            <a:ext cx="0" cy="46762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59860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9C67FD-D130-D34A-8815-3FEA4D32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7" y="2806869"/>
            <a:ext cx="4383944" cy="31097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4EC578-35D3-359B-E279-0F3A9F7F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427" y="2806869"/>
            <a:ext cx="4383944" cy="31102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86FBD6-5096-BD41-07C1-8B8016DDD40A}"/>
              </a:ext>
            </a:extLst>
          </p:cNvPr>
          <p:cNvSpPr txBox="1"/>
          <p:nvPr/>
        </p:nvSpPr>
        <p:spPr>
          <a:xfrm>
            <a:off x="494129" y="1630653"/>
            <a:ext cx="810586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333333"/>
                </a:solidFill>
                <a:latin typeface="+mn-ea"/>
                <a:ea typeface="+mn-ea"/>
              </a:rPr>
              <a:t>1. 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  <a:ea typeface="+mn-ea"/>
              </a:rPr>
              <a:t>波段计算获得</a:t>
            </a:r>
            <a:r>
              <a:rPr lang="en-US" altLang="zh-CN" sz="2400" b="1" dirty="0" err="1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  <a:ea typeface="+mn-ea"/>
              </a:rPr>
              <a:t>指数值影像</a:t>
            </a:r>
            <a:endParaRPr lang="en-US" altLang="zh-CN" sz="24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3C5F0F-1A4E-D6B4-3606-49D0FCD2FC75}"/>
              </a:ext>
            </a:extLst>
          </p:cNvPr>
          <p:cNvSpPr txBox="1"/>
          <p:nvPr/>
        </p:nvSpPr>
        <p:spPr>
          <a:xfrm>
            <a:off x="632859" y="2247306"/>
            <a:ext cx="3444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00"/>
                </a:solidFill>
              </a:rPr>
              <a:t>Raster/Band </a:t>
            </a:r>
            <a:r>
              <a:rPr lang="en-US" altLang="zh-CN" sz="2000" dirty="0" err="1">
                <a:solidFill>
                  <a:srgbClr val="FF0000"/>
                </a:solidFill>
              </a:rPr>
              <a:t>Maths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0605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AC3E951-41BE-5491-F1CC-47170F30F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95" y="2659710"/>
            <a:ext cx="4226575" cy="38294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7ED79A-8F55-ED5F-D9E6-1A38A8170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344" y="2650510"/>
            <a:ext cx="4555027" cy="38294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D2574F-EA48-4ED4-B195-A592629C9F11}"/>
              </a:ext>
            </a:extLst>
          </p:cNvPr>
          <p:cNvSpPr txBox="1"/>
          <p:nvPr/>
        </p:nvSpPr>
        <p:spPr>
          <a:xfrm>
            <a:off x="317665" y="1646393"/>
            <a:ext cx="86957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zh-CN" altLang="en-US" sz="2400" dirty="0">
                <a:solidFill>
                  <a:srgbClr val="333333"/>
                </a:solidFill>
                <a:latin typeface="+mn-ea"/>
                <a:ea typeface="+mn-ea"/>
              </a:rPr>
              <a:t>波段计算获得</a:t>
            </a:r>
            <a:r>
              <a:rPr lang="en-US" altLang="zh-CN" sz="2400" dirty="0" err="1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ea typeface="+mn-ea"/>
              </a:rPr>
              <a:t>指数值影像</a:t>
            </a:r>
            <a:endParaRPr lang="en-US" altLang="zh-CN" sz="24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buFontTx/>
              <a:buAutoNum type="arabicPeriod"/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Raster/bands extractor: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导出波段。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75743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D2574F-EA48-4ED4-B195-A592629C9F11}"/>
              </a:ext>
            </a:extLst>
          </p:cNvPr>
          <p:cNvSpPr txBox="1"/>
          <p:nvPr/>
        </p:nvSpPr>
        <p:spPr>
          <a:xfrm>
            <a:off x="317665" y="1509237"/>
            <a:ext cx="810586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en-US" altLang="zh-CN" sz="2400" b="1" dirty="0">
                <a:solidFill>
                  <a:srgbClr val="333333"/>
                </a:solidFill>
                <a:latin typeface="+mn-ea"/>
                <a:ea typeface="+mn-ea"/>
              </a:rPr>
              <a:t>. </a:t>
            </a:r>
            <a:r>
              <a:rPr lang="en-US" altLang="zh-CN" sz="2400" b="1" dirty="0" err="1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  <a:ea typeface="+mn-ea"/>
              </a:rPr>
              <a:t>指数值影像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二值化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CC335F-63D7-CF0E-33A5-8539F610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62" y="2701256"/>
            <a:ext cx="4288038" cy="3657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3E7992-8D5D-8104-D838-62AE7B86A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86" y="2701256"/>
            <a:ext cx="4235243" cy="3657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058305-1DEF-34C6-2095-75DC396766E0}"/>
              </a:ext>
            </a:extLst>
          </p:cNvPr>
          <p:cNvSpPr txBox="1"/>
          <p:nvPr/>
        </p:nvSpPr>
        <p:spPr>
          <a:xfrm>
            <a:off x="242003" y="2239591"/>
            <a:ext cx="3558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b="1" dirty="0">
                <a:solidFill>
                  <a:schemeClr val="accent2"/>
                </a:solidFill>
                <a:latin typeface="+mn-ea"/>
                <a:ea typeface="+mn-ea"/>
              </a:rPr>
              <a:t>Analysis/Histogram</a:t>
            </a:r>
            <a:endParaRPr lang="zh-CN" altLang="en-US" sz="22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D641B8-6AED-6199-6CE8-1DAF5E83B2A8}"/>
              </a:ext>
            </a:extLst>
          </p:cNvPr>
          <p:cNvSpPr txBox="1"/>
          <p:nvPr/>
        </p:nvSpPr>
        <p:spPr>
          <a:xfrm>
            <a:off x="4603369" y="2239590"/>
            <a:ext cx="3786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b="1" dirty="0">
                <a:solidFill>
                  <a:schemeClr val="accent2"/>
                </a:solidFill>
                <a:latin typeface="+mn-ea"/>
                <a:ea typeface="+mn-ea"/>
              </a:rPr>
              <a:t>Raster/Band </a:t>
            </a:r>
            <a:r>
              <a:rPr lang="en-US" altLang="zh-CN" sz="2200" b="1" dirty="0" err="1">
                <a:solidFill>
                  <a:schemeClr val="accent2"/>
                </a:solidFill>
                <a:latin typeface="+mn-ea"/>
                <a:ea typeface="+mn-ea"/>
              </a:rPr>
              <a:t>maths</a:t>
            </a:r>
            <a:endParaRPr lang="zh-CN" altLang="en-US" sz="22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01441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F3A699-67F8-9CAB-34FD-214DB146F302}"/>
              </a:ext>
            </a:extLst>
          </p:cNvPr>
          <p:cNvSpPr txBox="1"/>
          <p:nvPr/>
        </p:nvSpPr>
        <p:spPr>
          <a:xfrm>
            <a:off x="317665" y="1477042"/>
            <a:ext cx="810586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333333"/>
                </a:solidFill>
                <a:latin typeface="+mn-ea"/>
                <a:ea typeface="+mn-ea"/>
              </a:rPr>
              <a:t>3. </a:t>
            </a:r>
            <a:r>
              <a:rPr lang="en-US" altLang="zh-CN" b="1" dirty="0" err="1">
                <a:solidFill>
                  <a:srgbClr val="333333"/>
                </a:solidFill>
                <a:latin typeface="+mn-ea"/>
                <a:ea typeface="+mn-ea"/>
              </a:rPr>
              <a:t>m</a:t>
            </a:r>
            <a:r>
              <a:rPr lang="en-US" altLang="zh-CN" sz="2400" b="1" dirty="0" err="1">
                <a:solidFill>
                  <a:srgbClr val="333333"/>
                </a:solidFill>
                <a:latin typeface="+mn-ea"/>
                <a:ea typeface="+mn-ea"/>
              </a:rPr>
              <a:t>ndwi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水体信息矢量化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FE6C2A-CFFC-E79F-942F-DCDE6E3FA776}"/>
              </a:ext>
            </a:extLst>
          </p:cNvPr>
          <p:cNvSpPr txBox="1"/>
          <p:nvPr/>
        </p:nvSpPr>
        <p:spPr>
          <a:xfrm>
            <a:off x="444617" y="2044871"/>
            <a:ext cx="8381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2"/>
                </a:solidFill>
              </a:rPr>
              <a:t>a. Snap</a:t>
            </a:r>
            <a:r>
              <a:rPr lang="zh-CN" altLang="en-US" dirty="0">
                <a:solidFill>
                  <a:schemeClr val="bg2"/>
                </a:solidFill>
              </a:rPr>
              <a:t>软件</a:t>
            </a:r>
            <a:r>
              <a:rPr lang="en-US" altLang="zh-CN" dirty="0">
                <a:solidFill>
                  <a:schemeClr val="bg2"/>
                </a:solidFill>
              </a:rPr>
              <a:t>Raster/bands extractor: </a:t>
            </a:r>
            <a:r>
              <a:rPr lang="en-US" altLang="zh-CN" dirty="0" err="1">
                <a:solidFill>
                  <a:schemeClr val="bg2"/>
                </a:solidFill>
              </a:rPr>
              <a:t>mndwi</a:t>
            </a:r>
            <a:r>
              <a:rPr lang="zh-CN" altLang="en-US" dirty="0">
                <a:solidFill>
                  <a:schemeClr val="bg2"/>
                </a:solidFill>
              </a:rPr>
              <a:t>导出阈值影像</a:t>
            </a:r>
            <a:endParaRPr lang="en-US" altLang="zh-CN" dirty="0">
              <a:solidFill>
                <a:schemeClr val="bg2"/>
              </a:solidFill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</a:rPr>
              <a:t>b. </a:t>
            </a:r>
            <a:r>
              <a:rPr lang="en-US" altLang="zh-CN" dirty="0" err="1">
                <a:solidFill>
                  <a:schemeClr val="bg2"/>
                </a:solidFill>
              </a:rPr>
              <a:t>Qgis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软件</a:t>
            </a:r>
            <a:r>
              <a:rPr lang="en-US" altLang="zh-CN" dirty="0" err="1">
                <a:solidFill>
                  <a:schemeClr val="bg2"/>
                </a:solidFill>
              </a:rPr>
              <a:t>gdal</a:t>
            </a:r>
            <a:r>
              <a:rPr lang="en-US" altLang="zh-CN" dirty="0">
                <a:solidFill>
                  <a:schemeClr val="bg2"/>
                </a:solidFill>
              </a:rPr>
              <a:t>/Raster conversion/</a:t>
            </a:r>
            <a:r>
              <a:rPr lang="en-US" altLang="zh-CN" dirty="0" err="1">
                <a:solidFill>
                  <a:schemeClr val="bg2"/>
                </a:solidFill>
              </a:rPr>
              <a:t>Polygonize</a:t>
            </a:r>
            <a:r>
              <a:rPr lang="en-US" altLang="zh-CN" dirty="0">
                <a:solidFill>
                  <a:schemeClr val="bg2"/>
                </a:solidFill>
              </a:rPr>
              <a:t>: </a:t>
            </a:r>
            <a:r>
              <a:rPr lang="zh-CN" altLang="en-US" dirty="0">
                <a:solidFill>
                  <a:schemeClr val="bg2"/>
                </a:solidFill>
              </a:rPr>
              <a:t>水体信息矢量化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B88A03-DDE1-5F1B-0E4C-1AA8F36F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" y="3167354"/>
            <a:ext cx="3671313" cy="33679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A0FAD3-3E56-C934-7B5A-90B88FB83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35" r="1933"/>
          <a:stretch/>
        </p:blipFill>
        <p:spPr>
          <a:xfrm>
            <a:off x="4240734" y="3167353"/>
            <a:ext cx="4509387" cy="33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958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991215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46762" y="1946723"/>
            <a:ext cx="8119846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、下载并安装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(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下一章节需要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软件，并注册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账号。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1128ED-6C6C-0AC9-A27A-B715C183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1380B3D-838E-BE8C-4A4D-E1D4ED56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altLang="zh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6887E22-DE7E-76D9-D66E-8D2A8350611C}"/>
              </a:ext>
            </a:extLst>
          </p:cNvPr>
          <p:cNvSpPr txBox="1"/>
          <p:nvPr/>
        </p:nvSpPr>
        <p:spPr>
          <a:xfrm>
            <a:off x="368834" y="832525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第一次选做作业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984A4CD0-7B58-6BCA-3E39-BCFCD76759E0}"/>
              </a:ext>
            </a:extLst>
          </p:cNvPr>
          <p:cNvSpPr txBox="1"/>
          <p:nvPr/>
        </p:nvSpPr>
        <p:spPr>
          <a:xfrm>
            <a:off x="203201" y="1676998"/>
            <a:ext cx="8781143" cy="503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基于开源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GIS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软件水体自动遥感提取及人工改正</a:t>
            </a:r>
            <a:endParaRPr lang="en-US" altLang="zh-CN" sz="28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/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数据提供：</a:t>
            </a:r>
            <a:r>
              <a:rPr lang="en-US" altLang="zh-CN" sz="2300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波段</a:t>
            </a:r>
            <a:r>
              <a:rPr lang="en-US" altLang="zh-CN" sz="23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影像一幅，水体提取结果一幅。</a:t>
            </a:r>
            <a:endParaRPr lang="en-US" altLang="zh-CN" sz="23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作业内容：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3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）利用开源桌面</a:t>
            </a:r>
            <a:r>
              <a:rPr lang="en-US" altLang="zh-CN" sz="23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软件采用水体指数方法进行水体信息遥感提取。</a:t>
            </a:r>
            <a:endParaRPr lang="en-US" altLang="zh-CN" sz="23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300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）对所提供水体提取结果进行人工改正，获得准确水体范围。</a:t>
            </a:r>
            <a:endParaRPr lang="en-US" altLang="zh-CN" sz="23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3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）对比水体指数方法获得水体范围和所提供水体提取结果精度情况。</a:t>
            </a:r>
            <a:endParaRPr lang="en-US" altLang="zh-CN" sz="23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作业提交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以</a:t>
            </a:r>
            <a:r>
              <a:rPr lang="en-US" altLang="zh-CN" sz="2300" dirty="0">
                <a:solidFill>
                  <a:srgbClr val="333333"/>
                </a:solidFill>
                <a:latin typeface="+mn-ea"/>
                <a:ea typeface="+mn-ea"/>
              </a:rPr>
              <a:t>markdown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格式提交，要求格式规范、内容准确且技术细节充分，作业文件不超过</a:t>
            </a:r>
            <a:r>
              <a:rPr lang="en-US" altLang="zh-CN" sz="2300" dirty="0">
                <a:solidFill>
                  <a:srgbClr val="333333"/>
                </a:solidFill>
                <a:latin typeface="+mn-ea"/>
                <a:ea typeface="+mn-ea"/>
              </a:rPr>
              <a:t>1M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3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难度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一颗星</a:t>
            </a:r>
            <a:endParaRPr lang="en-US" altLang="zh-CN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632428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5" y="1449522"/>
            <a:ext cx="8301925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。早期开源软件一般不具有图形用户界面，为了便于软件的使用，一些开源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26719" y="1660834"/>
            <a:ext cx="8399616" cy="461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000" b="1" u="sng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b="1" u="sng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授权， 属于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的官方开源项目。在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开源协议授权下，开发者可以自行检阅与调整程序代码， 并保障让所有使用者可以免费且自由地修改程序。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0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8202C-31F6-CA3B-543F-67065705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15" y="1626406"/>
            <a:ext cx="6366810" cy="4528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F4BD3-9293-69FB-A521-59D719F5983A}"/>
              </a:ext>
            </a:extLst>
          </p:cNvPr>
          <p:cNvSpPr txBox="1"/>
          <p:nvPr/>
        </p:nvSpPr>
        <p:spPr>
          <a:xfrm>
            <a:off x="1358151" y="6277674"/>
            <a:ext cx="6620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4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2631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5114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41706" y="4721944"/>
            <a:ext cx="125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图层</a:t>
            </a:r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1297129" y="4279048"/>
            <a:ext cx="90284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130629" y="5136845"/>
            <a:ext cx="325007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右键单击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矢量</a:t>
            </a: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图层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800" b="1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，查看数据信息</a:t>
            </a:r>
            <a:endParaRPr lang="en-CN" sz="1800" b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104551</TotalTime>
  <Words>1966</Words>
  <Application>Microsoft Office PowerPoint</Application>
  <PresentationFormat>全屏显示(4:3)</PresentationFormat>
  <Paragraphs>202</Paragraphs>
  <Slides>38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黑体</vt:lpstr>
      <vt:lpstr>微软雅黑</vt:lpstr>
      <vt:lpstr>Arial</vt:lpstr>
      <vt:lpstr>Calibri</vt:lpstr>
      <vt:lpstr>Cambria Math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开源桌面GIS软件简介</vt:lpstr>
      <vt:lpstr>PowerPoint 演示文稿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PowerPoint 演示文稿</vt:lpstr>
      <vt:lpstr>三、开源桌面软件SNAP </vt:lpstr>
      <vt:lpstr>三、开源桌面软件SNAP </vt:lpstr>
      <vt:lpstr>三、开源桌面软件SNAP </vt:lpstr>
      <vt:lpstr>三、开源桌面软件SNAP </vt:lpstr>
      <vt:lpstr>三、开源桌面软件SNAP </vt:lpstr>
      <vt:lpstr>三、开源桌面软件SNAP </vt:lpstr>
      <vt:lpstr>三、开源桌面软件SNAP </vt:lpstr>
      <vt:lpstr>三、开源桌面软件SNAP </vt:lpstr>
      <vt:lpstr>三、开源桌面软件SNAP </vt:lpstr>
      <vt:lpstr>三、开源桌面软件SNAP 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13034</cp:revision>
  <dcterms:created xsi:type="dcterms:W3CDTF">2004-07-09T11:40:27Z</dcterms:created>
  <dcterms:modified xsi:type="dcterms:W3CDTF">2024-09-02T07:37:16Z</dcterms:modified>
</cp:coreProperties>
</file>